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a:t>
            </a:r>
          </a:p>
          <a:p>
            <a:r>
              <a:t>NARRACIÓN · ≈15 s · 25–35 palabras en español</a:t>
            </a:r>
          </a:p>
          <a:p>
            <a:r>
              <a:t>Presentamos Vibe Automate Research Tool. Es un asistente que muestra de dónde sale cada afirmación. Somos Patricio Simbaña de la U T E y Miguel Ángel Botto Tobar de la Universidad de Guayaquil.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A · PRESENTACIÓN (3 min en total)</a:t>
            </a:r>
          </a:p>
          <a:p>
            <a:r>
              <a:t>EL PROBLEMA · NARRACIÓN · ≈35 s · 70–80 palabras</a:t>
            </a:r>
          </a:p>
          <a:p>
            <a:r>
              <a:t>Docentes e investigadores buscan, extraen y resumen en ventanas separadas. Al final no saben de dónde salió cada cifra. Un ejemplo con captación de lluvia en universidades. La I A de Scopus respondió que el ahorro va de dieciocho a ochenta y cinco por ciento. En las fuentes con datos de operación la lluvia cubrió el siete por ciento de la demanda de un campus. En un edificio cubrió cerca del veinte por ciento.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HERRAMIENTA · NARRACIÓN · ≈30 s · 60–70 palabras</a:t>
            </a:r>
          </a:p>
          <a:p>
            <a:r>
              <a:t>La herramienta es para docentes e investigadores que preparan una revisión. Recibe una pregunta, tres criterios y cinco resúmenes con D O I. Entrega una tabla de evidencia y una síntesis breve. Cada afirmación lleva el pasaje literal y la firma de quien la aprobó. La construimos con la guía ocho del curso en un Proyecto de Claude y una hoja de cálculo.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FUNCIONA · NARRACIÓN · ≈40 s · 80–90 palabras</a:t>
            </a:r>
          </a:p>
          <a:p>
            <a:r>
              <a:t>Funciona en cuatro pasos. En la entrada la persona fija la pregunta, los criterios y las fuentes. Después la I A sigue instrucciones escritas. Propone incluir o excluir cada fuente, extrae campos con su pasaje exacto y redacta la síntesis. Luego viene la revisión. La persona aprueba, corrige o rechaza cada propuesta y firma con nombre y fecha. Una decisión sin firma no cuenta. Al final la hoja comprueba con fórmulas que cada pasaje sea literal. La síntesis usa solo filas firmadas.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EVIDENCIA · NARRACIÓN · ≈35 s · 70–80 palabras</a:t>
            </a:r>
          </a:p>
          <a:p>
            <a:r>
              <a:t>La probamos con cinco resúmenes sobre captación de lluvia. La I A hizo once propuestas de extracción y cinco estaban equivocadas. La revisión humana corrigió cuatro y rechazó una. Trece de trece pasajes son literales. Las cinco afirmaciones de la síntesis llegan a filas firmadas. Solo dos de siete afirmaciones de la I A de Scopus coincidieron con los resúmenes. También pasaron las pruebas de una instrucción escondida y de un identificador roto.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Y USO RESPONSABLE · NARRACIÓN · ≈25 s · 50–60 palabras</a:t>
            </a:r>
          </a:p>
          <a:p>
            <a:r>
              <a:t>Tiene límites claros. Trabaja solo con resúmenes y tres filas piden el texto completo. Evaluamos cinco de treinta y nueve registros. No permite generalizar un rango de ahorro. No envía mensajes ni modifica sistemas externos. Nuestro siguiente paso es un seminario en Moodle y un programa que detenga el flujo hasta la aprobación.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B · DEMOSTRACIÓN (2 min en total)</a:t>
            </a:r>
          </a:p>
          <a:p>
            <a:r>
              <a:t>NARRACIÓN · ≈30 s · 60–70 palabras en español</a:t>
            </a:r>
          </a:p>
          <a:p>
            <a:r>
              <a:t>Veamos la herramienta. Esta es la hoja de selección. Cada fuente conserva su identificador en todas las etapas. La I A propone incluir o excluir según tres criterios escritos. A la derecha está la decisión humana con revisor y fecha. El resumen sobre calidad del agua de techos se rechazó porque no reporta ahorro. La referencia incompleta quedó pendiente sin inventar datos.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≈35 s · 70–80 palabras en español</a:t>
            </a:r>
          </a:p>
          <a:p>
            <a:r>
              <a:t>Este es el resultado central. Cada fila muestra el valor que propuso la I A y el valor final de la persona. Al lado está el pasaje exacto. Una fórmula comprueba que aparece literal en el resumen del editor. Mire la fila resaltada. La I A dijo treinta y nueve por ciento de lluvia en un campus. El pasaje dice siete por ciento de lluvia y treinta y dos de agua regenerada.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≈30 s · 60–70 palabras en español</a:t>
            </a:r>
          </a:p>
          <a:p>
            <a:r>
              <a:t>La entrega es la síntesis. Tiene cinco afirmaciones y cada una cita sus filas. Una fórmula confirma que todas están aprobadas y firmadas. A la derecha el resumen lo cuenta todo con fórmulas. Nueve de diez pruebas pasan. La décima es la referencia incompleta. Una persona confirmó su identificador en la fuente original. Así cualquier colega rastrea una afirmación hasta su pasaje.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 NARRACIÓN · ≈25 s · 50–60 palabras</a:t>
            </a:r>
          </a:p>
          <a:p>
            <a:r>
              <a:t>Con esta herramienta cada afirmación llega a su fuente y a una firma. La I A propone y nosotros decidimos. Como complemento creamos un tablero que compara un proyecto con esta evidencia. Ahora la usaremos en un seminario de investigación. Le invitamos a probarla. El enlace está en pantalla. Gracias por su retroalimentación.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VibeAutomateResearchTool</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Asistente de evidencia trazable con aprobación humana</a:t>
            </a:r>
          </a:p>
        </p:txBody>
      </p:sp>
      <p:sp>
        <p:nvSpPr>
          <p:cNvPr id="7" name="TextBox 6"/>
          <p:cNvSpPr txBox="1"/>
          <p:nvPr/>
        </p:nvSpPr>
        <p:spPr>
          <a:xfrm>
            <a:off x="548640" y="4297680"/>
            <a:ext cx="10515600" cy="73152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Patricio Simbaña Escobar · Universidad UTE · Facultad de Arquitectura y Urbanismo</a:t>
            </a:r>
          </a:p>
          <a:p>
            <a:pPr algn="l">
              <a:lnSpc>
                <a:spcPct val="110000"/>
              </a:lnSpc>
            </a:pPr>
            <a:r>
              <a:rPr sz="1600" b="1">
                <a:solidFill>
                  <a:srgbClr val="FFFFFF"/>
                </a:solidFill>
                <a:latin typeface="Calibri"/>
              </a:rPr>
              <a:t>Miguel Ángel Botto Tobar · Universidad de Guayaquil · Facultad de Ciencias Matemáticas y Físicas</a:t>
            </a:r>
          </a:p>
        </p:txBody>
      </p:sp>
      <p:sp>
        <p:nvSpPr>
          <p:cNvPr id="8" name="TextBox 7"/>
          <p:cNvSpPr txBox="1"/>
          <p:nvPr/>
        </p:nvSpPr>
        <p:spPr>
          <a:xfrm>
            <a:off x="548640" y="50749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Guía de proyecto 08 · Investigación nativa en IA</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8A91A3"/>
                </a:solidFill>
                <a:latin typeface="Calibri"/>
              </a:rPr>
              <a:t>Ventanas separadas: se pierde el rastro de cada cifra.</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Scopus AI: ahorro de 18 a 85 %. Datos de operación: 7 % (campus) y ≈ 20 % (edificio).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Docentes e investigadores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Pregunta, criterios y 5 resúmenes con DOI</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Tabla de evidencia y síntesis firmadas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ENTRADA</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Pregunta, criterios, fuentes</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IA</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Propone según reglas escritas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REVISIÓN</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Aprueba, corrige o rechaza; firma</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RESULTADO</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Solo filas firmadas</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Sin firma, no cuenta.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Evidencia de que funciona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5/11</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errores de la IA detectados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13/13</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pasajes literales, verificados con fórmula</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2/7</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afirmaciones de Scopus AI confirmadas</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Cinco resúmenes públicos · 19 de 19 decisiones firmadas.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Solo resúmenes; 5 de 39 registros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No envía ni modifica nada</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Seminario en Moodle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Selección: la IA propone, la persona decide y firma</a:t>
            </a:r>
          </a:p>
        </p:txBody>
      </p:sp>
      <p:pic>
        <p:nvPicPr>
          <p:cNvPr id="11" name="Captura 7" descr="captura_07_seleccio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Extracción: valor de la IA, valor final y pasaje literal</a:t>
            </a:r>
          </a:p>
        </p:txBody>
      </p:sp>
      <p:pic>
        <p:nvPicPr>
          <p:cNvPr id="11" name="Captura 8" descr="captura_08_extraccio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Síntesis con filas firmadas y resumen calculado con fórmulas</a:t>
            </a:r>
          </a:p>
        </p:txBody>
      </p:sp>
      <p:pic>
        <p:nvPicPr>
          <p:cNvPr id="11" name="Captura 9" descr="captura_09_sintesis_resumen.png"/>
          <p:cNvPicPr>
            <a:picLocks noChangeAspect="1"/>
          </p:cNvPicPr>
          <p:nvPr/>
        </p:nvPicPr>
        <p:blipFill>
          <a:blip r:embed="rId3"/>
          <a:stretch>
            <a:fillRect/>
          </a:stretch>
        </p:blipFill>
        <p:spPr>
          <a:xfrm>
            <a:off x="548640" y="1371600"/>
            <a:ext cx="11091672"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73152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Cada afirmación llega a su fuente y firma</a:t>
            </a:r>
          </a:p>
        </p:txBody>
      </p:sp>
      <p:sp>
        <p:nvSpPr>
          <p:cNvPr id="6" name="TextBox 5"/>
          <p:cNvSpPr txBox="1"/>
          <p:nvPr/>
        </p:nvSpPr>
        <p:spPr>
          <a:xfrm>
            <a:off x="548640" y="3383280"/>
            <a:ext cx="722376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Siguiente paso: un seminario de investigación en Moodle.</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patriciosimbana.github.io/vibe-coding-proyecto-final</a:t>
            </a:r>
          </a:p>
        </p:txBody>
      </p:sp>
      <p:sp>
        <p:nvSpPr>
          <p:cNvPr id="9" name="TextBox 8"/>
          <p:cNvSpPr txBox="1"/>
          <p:nvPr/>
        </p:nvSpPr>
        <p:spPr>
          <a:xfrm>
            <a:off x="548640" y="5486400"/>
            <a:ext cx="7315200" cy="6858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Patricio Simbaña Escobar · Universidad UTE</a:t>
            </a:r>
          </a:p>
          <a:p>
            <a:pPr algn="l">
              <a:lnSpc>
                <a:spcPct val="110000"/>
              </a:lnSpc>
            </a:pPr>
            <a:r>
              <a:rPr sz="1600" b="1">
                <a:solidFill>
                  <a:srgbClr val="FFFFFF"/>
                </a:solidFill>
                <a:latin typeface="Calibri"/>
              </a:rPr>
              <a:t>Miguel Ángel Botto Tobar · Universidad de Guayaquil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pic>
        <p:nvPicPr>
          <p:cNvPr id="12" name="Complemento tablero" descr="dashboard_thumb.png"/>
          <p:cNvPicPr>
            <a:picLocks noChangeAspect="1"/>
          </p:cNvPicPr>
          <p:nvPr/>
        </p:nvPicPr>
        <p:blipFill>
          <a:blip r:embed="rId3"/>
          <a:stretch>
            <a:fillRect/>
          </a:stretch>
        </p:blipFill>
        <p:spPr>
          <a:xfrm>
            <a:off x="8092440" y="3310128"/>
            <a:ext cx="3547872" cy="1897126"/>
          </a:xfrm>
          <a:prstGeom prst="rect">
            <a:avLst/>
          </a:prstGeom>
          <a:ln w="12700">
            <a:solidFill>
              <a:srgbClr val="3A4766"/>
            </a:solidFill>
          </a:ln>
        </p:spPr>
      </p:pic>
      <p:sp>
        <p:nvSpPr>
          <p:cNvPr id="13" name="Rótulo complemento"/>
          <p:cNvSpPr txBox="1"/>
          <p:nvPr/>
        </p:nvSpPr>
        <p:spPr>
          <a:xfrm>
            <a:off x="8092440" y="5262118"/>
            <a:ext cx="3547872" cy="320040"/>
          </a:xfrm>
          <a:prstGeom prst="rect">
            <a:avLst/>
          </a:prstGeom>
          <a:noFill/>
        </p:spPr>
        <p:txBody>
          <a:bodyPr wrap="none" lIns="0" rIns="0">
            <a:spAutoFit/>
          </a:bodyPr>
          <a:lstStyle/>
          <a:p>
            <a:r>
              <a:rPr sz="1200">
                <a:solidFill>
                  <a:srgbClr val="C4CEE0"/>
                </a:solidFill>
                <a:latin typeface="Calibri"/>
              </a:rPr>
              <a:t>Complemento: tablero de decisión (prototipo)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